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64" r:id="rId2"/>
    <p:sldMasterId id="2147483676" r:id="rId3"/>
  </p:sldMasterIdLst>
  <p:notesMasterIdLst>
    <p:notesMasterId r:id="rId25"/>
  </p:notesMasterIdLst>
  <p:handoutMasterIdLst>
    <p:handoutMasterId r:id="rId26"/>
  </p:handoutMasterIdLst>
  <p:sldIdLst>
    <p:sldId id="285" r:id="rId4"/>
    <p:sldId id="309" r:id="rId5"/>
    <p:sldId id="257" r:id="rId6"/>
    <p:sldId id="312" r:id="rId7"/>
    <p:sldId id="269" r:id="rId8"/>
    <p:sldId id="264" r:id="rId9"/>
    <p:sldId id="288" r:id="rId10"/>
    <p:sldId id="289" r:id="rId11"/>
    <p:sldId id="290" r:id="rId12"/>
    <p:sldId id="291" r:id="rId13"/>
    <p:sldId id="293" r:id="rId14"/>
    <p:sldId id="292" r:id="rId15"/>
    <p:sldId id="294" r:id="rId16"/>
    <p:sldId id="295" r:id="rId17"/>
    <p:sldId id="296" r:id="rId18"/>
    <p:sldId id="297" r:id="rId19"/>
    <p:sldId id="301" r:id="rId20"/>
    <p:sldId id="302" r:id="rId21"/>
    <p:sldId id="303" r:id="rId22"/>
    <p:sldId id="304" r:id="rId23"/>
    <p:sldId id="313" r:id="rId24"/>
  </p:sldIdLst>
  <p:sldSz cx="9144000" cy="6858000" type="screen4x3"/>
  <p:notesSz cx="6800850" cy="98504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2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FF"/>
    <a:srgbClr val="0066CC"/>
    <a:srgbClr val="FF0000"/>
    <a:srgbClr val="0099FF"/>
    <a:srgbClr val="FF00FF"/>
    <a:srgbClr val="5B009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8" autoAdjust="0"/>
    <p:restoredTop sz="97320" autoAdjust="0"/>
  </p:normalViewPr>
  <p:slideViewPr>
    <p:cSldViewPr>
      <p:cViewPr varScale="1">
        <p:scale>
          <a:sx n="116" d="100"/>
          <a:sy n="116" d="100"/>
        </p:scale>
        <p:origin x="1698" y="108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100" d="100"/>
          <a:sy n="100" d="100"/>
        </p:scale>
        <p:origin x="-1026" y="1662"/>
      </p:cViewPr>
      <p:guideLst>
        <p:guide orient="horz" pos="3102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Sheet1!$A$1:$A$10</c:f>
              <c:strCache>
                <c:ptCount val="10"/>
                <c:pt idx="0">
                  <c:v>hawker</c:v>
                </c:pt>
                <c:pt idx="1">
                  <c:v>shebeen</c:v>
                </c:pt>
                <c:pt idx="2">
                  <c:v>hairdresser</c:v>
                </c:pt>
                <c:pt idx="3">
                  <c:v>tyres and steel</c:v>
                </c:pt>
                <c:pt idx="4">
                  <c:v>herbalist/sangoma</c:v>
                </c:pt>
                <c:pt idx="5">
                  <c:v>fast food</c:v>
                </c:pt>
                <c:pt idx="6">
                  <c:v>spaza shop</c:v>
                </c:pt>
                <c:pt idx="7">
                  <c:v>transport</c:v>
                </c:pt>
                <c:pt idx="8">
                  <c:v>car attendant</c:v>
                </c:pt>
                <c:pt idx="9">
                  <c:v>others</c:v>
                </c:pt>
              </c:strCache>
            </c:strRef>
          </c:cat>
          <c:val>
            <c:numRef>
              <c:f>Sheet1!$B$1:$B$10</c:f>
              <c:numCache>
                <c:formatCode>0%</c:formatCode>
                <c:ptCount val="10"/>
                <c:pt idx="0">
                  <c:v>0.27</c:v>
                </c:pt>
                <c:pt idx="1">
                  <c:v>7.0000000000000034E-2</c:v>
                </c:pt>
                <c:pt idx="2">
                  <c:v>7.0000000000000034E-2</c:v>
                </c:pt>
                <c:pt idx="3">
                  <c:v>5.0000000000000017E-2</c:v>
                </c:pt>
                <c:pt idx="4">
                  <c:v>5.0000000000000017E-2</c:v>
                </c:pt>
                <c:pt idx="5">
                  <c:v>9.0000000000000038E-2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5.0000000000000017E-2</c:v>
                </c:pt>
                <c:pt idx="9">
                  <c:v>9.0000000000000038E-2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8313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358313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1A3ACBE-3F3F-4AFA-B60B-5C320802AD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407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38188"/>
            <a:ext cx="4924425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78363"/>
            <a:ext cx="4987925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8313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358313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D13DAA2-9BAB-4BE1-B506-4674530E5F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4087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BE6474-04EB-415B-A2C8-EFE93FE475B0}" type="slidenum">
              <a:rPr lang="en-GB"/>
              <a:pPr/>
              <a:t>6</a:t>
            </a:fld>
            <a:endParaRPr lang="en-GB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597408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44450"/>
            <a:ext cx="2152650" cy="6081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438" y="44450"/>
            <a:ext cx="6310312" cy="60817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44450"/>
            <a:ext cx="6516687" cy="549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smtClean="0"/>
          </a:p>
        </p:txBody>
      </p:sp>
    </p:spTree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1438" y="44450"/>
            <a:ext cx="8615362" cy="60817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382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81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426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13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959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6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407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262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373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53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2018/02/02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32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>
                <a:solidFill>
                  <a:srgbClr val="000000"/>
                </a:solidFill>
                <a:latin typeface="Verdana"/>
              </a:endParaRPr>
            </a:p>
          </p:txBody>
        </p:sp>
      </p:grpSp>
      <p:sp>
        <p:nvSpPr>
          <p:cNvPr id="12186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E59E-6648-498A-9291-32A6D93C42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929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82381-4664-44B8-9540-99C4DBA3C8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954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1F99E-412B-4B7C-8FAE-45BB55702D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3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B8FE4-3987-4A91-AFF6-5BCBD70D10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639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40423-9855-42CF-BBD7-FBE803C052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9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edg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B8B5C-A045-463E-940C-E09BD996F27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479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8E4CF-0967-4A64-BE93-7E8F476F3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4197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551A2-7473-401B-841F-3950D3B579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63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E39F1-9D51-4E09-BC19-96A2361FA8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05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A8F-F52B-4C10-80CC-E9607C7DBE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274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BFBF3-9AC9-4D98-9FE2-14FB7F5CE5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59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en-ZA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5B88F-F87C-4A57-98B3-4E1A2149DA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20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B67D0-51D2-4794-BCDB-0BE7E9B6D1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12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KS4_GEOGRAPHY_p3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Text Box 3"/>
          <p:cNvSpPr txBox="1">
            <a:spLocks noChangeArrowheads="1"/>
          </p:cNvSpPr>
          <p:nvPr userDrawn="1"/>
        </p:nvSpPr>
        <p:spPr bwMode="auto">
          <a:xfrm>
            <a:off x="6445250" y="66690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000">
                <a:solidFill>
                  <a:srgbClr val="5B0091"/>
                </a:solidFill>
                <a:cs typeface="Arial" charset="0"/>
              </a:rPr>
              <a:t>© Boardworks Ltd 2005</a:t>
            </a:r>
          </a:p>
        </p:txBody>
      </p:sp>
      <p:sp>
        <p:nvSpPr>
          <p:cNvPr id="76804" name="Text Box 4"/>
          <p:cNvSpPr txBox="1">
            <a:spLocks noChangeArrowheads="1"/>
          </p:cNvSpPr>
          <p:nvPr userDrawn="1"/>
        </p:nvSpPr>
        <p:spPr bwMode="auto">
          <a:xfrm>
            <a:off x="887413" y="6654800"/>
            <a:ext cx="1116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fld id="{2304735B-84DB-402C-8A0E-B8C401389B05}" type="slidenum">
              <a:rPr lang="en-GB" sz="1000">
                <a:solidFill>
                  <a:srgbClr val="5B0091"/>
                </a:solidFill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</a:rPr>
              <a:t> of 18</a:t>
            </a:r>
          </a:p>
        </p:txBody>
      </p:sp>
      <p:pic>
        <p:nvPicPr>
          <p:cNvPr id="8197" name="Picture 5" descr="back_btn_colour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7950" y="6097588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next_btn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448675" y="6094413"/>
            <a:ext cx="6286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0" name="Text Box 10"/>
          <p:cNvSpPr txBox="1">
            <a:spLocks noChangeArrowheads="1"/>
          </p:cNvSpPr>
          <p:nvPr userDrawn="1"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800" b="1">
              <a:solidFill>
                <a:srgbClr val="5B0091"/>
              </a:solidFill>
            </a:endParaRPr>
          </a:p>
        </p:txBody>
      </p:sp>
      <p:sp>
        <p:nvSpPr>
          <p:cNvPr id="820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71438" y="44450"/>
            <a:ext cx="65166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3872062-ED24-405C-B1AB-E17D3FFF767B}" type="datetimeFigureOut">
              <a:rPr lang="en-ZA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2018/02/02</a:t>
            </a:fld>
            <a:endParaRPr lang="en-Z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Z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6392C9F-6C01-464A-BBC9-AF5C80228253}" type="slidenum">
              <a:rPr lang="en-ZA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220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2056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2057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2058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>
                <a:solidFill>
                  <a:srgbClr val="000000"/>
                </a:solidFill>
                <a:latin typeface="Verdana"/>
              </a:endParaRPr>
            </a:p>
          </p:txBody>
        </p:sp>
      </p:grpSp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084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2084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2084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29EBD75-28C1-441A-801F-68B7B4D85F72}" type="slidenum">
              <a:rPr lang="en-US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7090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wmf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71550" y="841375"/>
            <a:ext cx="806450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b="1" dirty="0" smtClean="0">
                <a:solidFill>
                  <a:srgbClr val="FF6600"/>
                </a:solidFill>
              </a:rPr>
              <a:t>Concepts and characteristics of informal sector employment.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folHlink"/>
                </a:solidFill>
              </a:rPr>
              <a:t>Reasons for high informal sector employment in South Africa</a:t>
            </a:r>
            <a:endParaRPr lang="en-GB" dirty="0">
              <a:solidFill>
                <a:schemeClr val="folHlink"/>
              </a:solidFill>
            </a:endParaRP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folHlink"/>
                </a:solidFill>
              </a:rPr>
              <a:t>Case studies from three informal sector contexts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folHlink"/>
                </a:solidFill>
              </a:rPr>
              <a:t>Challenges facing South Africa’s informal sector</a:t>
            </a:r>
            <a:endParaRPr lang="en-US" dirty="0">
              <a:solidFill>
                <a:schemeClr val="folHlink"/>
              </a:solidFill>
            </a:endParaRPr>
          </a:p>
        </p:txBody>
      </p:sp>
      <p:pic>
        <p:nvPicPr>
          <p:cNvPr id="10243" name="Picture 4" descr="KS4_GEOGRAPHY_p2"/>
          <p:cNvPicPr>
            <a:picLocks noChangeAspect="1" noChangeArrowheads="1"/>
          </p:cNvPicPr>
          <p:nvPr/>
        </p:nvPicPr>
        <p:blipFill>
          <a:blip r:embed="rId3" cstate="print"/>
          <a:srcRect r="90157"/>
          <a:stretch>
            <a:fillRect/>
          </a:stretch>
        </p:blipFill>
        <p:spPr bwMode="auto">
          <a:xfrm>
            <a:off x="0" y="0"/>
            <a:ext cx="90011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5"/>
          <p:cNvSpPr txBox="1">
            <a:spLocks noChangeArrowheads="1"/>
          </p:cNvSpPr>
          <p:nvPr/>
        </p:nvSpPr>
        <p:spPr bwMode="auto">
          <a:xfrm rot="-5400000">
            <a:off x="-2228850" y="2884488"/>
            <a:ext cx="5329237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FFFFFF"/>
                </a:solidFill>
              </a:rPr>
              <a:t>Learning objectives</a:t>
            </a:r>
            <a:endParaRPr lang="en-US" sz="3600" b="1">
              <a:solidFill>
                <a:srgbClr val="FFFFFF"/>
              </a:solidFill>
            </a:endParaRPr>
          </a:p>
        </p:txBody>
      </p:sp>
      <p:sp>
        <p:nvSpPr>
          <p:cNvPr id="10246" name="Rectangle 8"/>
          <p:cNvSpPr>
            <a:spLocks noGrp="1" noChangeArrowheads="1"/>
          </p:cNvSpPr>
          <p:nvPr>
            <p:ph type="title"/>
          </p:nvPr>
        </p:nvSpPr>
        <p:spPr>
          <a:xfrm>
            <a:off x="755576" y="71438"/>
            <a:ext cx="7885112" cy="769937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latin typeface="AlphabetBold" pitchFamily="2" charset="0"/>
              </a:rPr>
              <a:t>        </a:t>
            </a:r>
            <a:r>
              <a:rPr lang="en-GB" sz="4000" dirty="0" smtClean="0">
                <a:solidFill>
                  <a:srgbClr val="00B050"/>
                </a:solidFill>
              </a:rPr>
              <a:t>Informal Sector</a:t>
            </a:r>
          </a:p>
        </p:txBody>
      </p:sp>
      <p:pic>
        <p:nvPicPr>
          <p:cNvPr id="10247" name="Picture 9" descr="streetst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313" y="3284538"/>
            <a:ext cx="4383087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Statistics on high Informal Employment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 is estimated that about 3 million out of a </a:t>
            </a:r>
            <a:r>
              <a:rPr lang="en-US" dirty="0" err="1" smtClean="0"/>
              <a:t>labour</a:t>
            </a:r>
            <a:r>
              <a:rPr lang="en-US" dirty="0" smtClean="0"/>
              <a:t> force of about 13 million are in the informal sector and is growing at </a:t>
            </a:r>
            <a:r>
              <a:rPr lang="en-US" dirty="0" smtClean="0">
                <a:solidFill>
                  <a:srgbClr val="FF9900"/>
                </a:solidFill>
              </a:rPr>
              <a:t>8% per year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accounts for between </a:t>
            </a:r>
            <a:r>
              <a:rPr lang="en-US" dirty="0" smtClean="0">
                <a:solidFill>
                  <a:srgbClr val="FF9900"/>
                </a:solidFill>
              </a:rPr>
              <a:t>5 – 10 </a:t>
            </a:r>
            <a:r>
              <a:rPr lang="en-US" dirty="0" smtClean="0"/>
              <a:t>percent of GDP.</a:t>
            </a:r>
          </a:p>
          <a:p>
            <a:r>
              <a:rPr lang="en-US" dirty="0" smtClean="0"/>
              <a:t>The official present unemployment rate is </a:t>
            </a:r>
            <a:r>
              <a:rPr lang="en-US" dirty="0" smtClean="0">
                <a:solidFill>
                  <a:srgbClr val="FF9900"/>
                </a:solidFill>
              </a:rPr>
              <a:t>25%.</a:t>
            </a:r>
          </a:p>
          <a:p>
            <a:r>
              <a:rPr lang="en-US" dirty="0" smtClean="0"/>
              <a:t>South Africa has the 69</a:t>
            </a:r>
            <a:r>
              <a:rPr lang="en-US" baseline="30000" dirty="0" smtClean="0"/>
              <a:t>th</a:t>
            </a:r>
            <a:r>
              <a:rPr lang="en-US" dirty="0" smtClean="0"/>
              <a:t> biggest informal sector in the world just after Greece(68</a:t>
            </a:r>
            <a:r>
              <a:rPr lang="en-US" baseline="30000" dirty="0" smtClean="0"/>
              <a:t>th</a:t>
            </a:r>
            <a:r>
              <a:rPr lang="en-US" dirty="0" smtClean="0"/>
              <a:t>) and before Poland(70</a:t>
            </a:r>
            <a:r>
              <a:rPr lang="en-US" baseline="30000" dirty="0" smtClean="0"/>
              <a:t>th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Graphs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25602" name="Picture 2" descr="http://www.urbanstudies.co.za/publication%20forms/article/marapr-graph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7272808" cy="47591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5445224"/>
            <a:ext cx="66561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It is evident that the informal sector makes up </a:t>
            </a:r>
          </a:p>
          <a:p>
            <a:r>
              <a:rPr lang="en-US" sz="2000" dirty="0" smtClean="0"/>
              <a:t>a large part of the economy. Close to 1 in 5 workers were</a:t>
            </a:r>
          </a:p>
          <a:p>
            <a:r>
              <a:rPr lang="en-US" sz="2000" dirty="0" smtClean="0"/>
              <a:t>involved in the informal sector in 2003 and by </a:t>
            </a:r>
          </a:p>
          <a:p>
            <a:r>
              <a:rPr lang="en-US" sz="2000" dirty="0" smtClean="0"/>
              <a:t>now it is definitely 1 in every 5.</a:t>
            </a:r>
            <a:endParaRPr lang="en-US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Why are these stats so high?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Under apartheid, black people were denied entry to much of the economy except as </a:t>
            </a:r>
            <a:r>
              <a:rPr lang="en-US" dirty="0" smtClean="0">
                <a:solidFill>
                  <a:srgbClr val="FF9900"/>
                </a:solidFill>
              </a:rPr>
              <a:t>unskilled or semi-skilled </a:t>
            </a:r>
            <a:r>
              <a:rPr lang="en-US" dirty="0" err="1" smtClean="0"/>
              <a:t>labourers</a:t>
            </a:r>
            <a:r>
              <a:rPr lang="en-US" dirty="0" smtClean="0"/>
              <a:t>. With many of these people unable to get education they enter into the informal sector.</a:t>
            </a:r>
          </a:p>
          <a:p>
            <a:r>
              <a:rPr lang="en-US" dirty="0" smtClean="0"/>
              <a:t>As unemployment increases, so does the informal sector.</a:t>
            </a:r>
          </a:p>
          <a:p>
            <a:r>
              <a:rPr lang="en-US" dirty="0" smtClean="0"/>
              <a:t>Many informal jobs are carried out by </a:t>
            </a:r>
            <a:r>
              <a:rPr lang="en-US" dirty="0" smtClean="0">
                <a:solidFill>
                  <a:srgbClr val="FF9900"/>
                </a:solidFill>
              </a:rPr>
              <a:t>non-South Africans</a:t>
            </a:r>
            <a:r>
              <a:rPr lang="en-US" dirty="0"/>
              <a:t> </a:t>
            </a:r>
            <a:r>
              <a:rPr lang="en-US" dirty="0" smtClean="0"/>
              <a:t>(Zimbabweans) as they are often denied formal employment.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4797373"/>
            <a:ext cx="3024336" cy="2060627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71550" y="841375"/>
            <a:ext cx="806450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Concepts and characteristics of informal sector employment.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folHlink"/>
                </a:solidFill>
              </a:rPr>
              <a:t>Reasons for high informal sector employment in South Africa</a:t>
            </a:r>
            <a:endParaRPr lang="en-GB" dirty="0">
              <a:solidFill>
                <a:schemeClr val="folHlink"/>
              </a:solidFill>
            </a:endParaRP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b="1" dirty="0" smtClean="0">
                <a:solidFill>
                  <a:srgbClr val="FF9900"/>
                </a:solidFill>
              </a:rPr>
              <a:t>Case studies from three informal sector contexts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folHlink"/>
                </a:solidFill>
              </a:rPr>
              <a:t>Challenges facing South Africa’s informal sector</a:t>
            </a:r>
            <a:endParaRPr lang="en-US" dirty="0">
              <a:solidFill>
                <a:schemeClr val="folHlink"/>
              </a:solidFill>
            </a:endParaRPr>
          </a:p>
        </p:txBody>
      </p:sp>
      <p:pic>
        <p:nvPicPr>
          <p:cNvPr id="10243" name="Picture 4" descr="KS4_GEOGRAPHY_p2"/>
          <p:cNvPicPr>
            <a:picLocks noChangeAspect="1" noChangeArrowheads="1"/>
          </p:cNvPicPr>
          <p:nvPr/>
        </p:nvPicPr>
        <p:blipFill>
          <a:blip r:embed="rId3" cstate="print"/>
          <a:srcRect r="90157"/>
          <a:stretch>
            <a:fillRect/>
          </a:stretch>
        </p:blipFill>
        <p:spPr bwMode="auto">
          <a:xfrm>
            <a:off x="0" y="0"/>
            <a:ext cx="90011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5"/>
          <p:cNvSpPr txBox="1">
            <a:spLocks noChangeArrowheads="1"/>
          </p:cNvSpPr>
          <p:nvPr/>
        </p:nvSpPr>
        <p:spPr bwMode="auto">
          <a:xfrm rot="-5400000">
            <a:off x="-2228850" y="2884488"/>
            <a:ext cx="5329237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FFFFFF"/>
                </a:solidFill>
              </a:rPr>
              <a:t>Learning objectives</a:t>
            </a:r>
            <a:endParaRPr lang="en-US" sz="3600" b="1">
              <a:solidFill>
                <a:srgbClr val="FFFFFF"/>
              </a:solidFill>
            </a:endParaRPr>
          </a:p>
        </p:txBody>
      </p:sp>
      <p:pic>
        <p:nvPicPr>
          <p:cNvPr id="10245" name="Picture 6" descr="back_btn_colour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63" y="6078538"/>
            <a:ext cx="6381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8"/>
          <p:cNvSpPr>
            <a:spLocks noGrp="1" noChangeArrowheads="1"/>
          </p:cNvSpPr>
          <p:nvPr>
            <p:ph type="title"/>
          </p:nvPr>
        </p:nvSpPr>
        <p:spPr>
          <a:xfrm>
            <a:off x="791344" y="44450"/>
            <a:ext cx="7885112" cy="7969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solidFill>
                  <a:srgbClr val="00B050"/>
                </a:solidFill>
                <a:latin typeface="AlphabetBold" pitchFamily="2" charset="0"/>
              </a:rPr>
              <a:t>        </a:t>
            </a:r>
            <a:r>
              <a:rPr lang="en-GB" sz="4000" dirty="0" smtClean="0">
                <a:solidFill>
                  <a:srgbClr val="00B050"/>
                </a:solidFill>
              </a:rPr>
              <a:t>Informal Sector</a:t>
            </a:r>
          </a:p>
        </p:txBody>
      </p:sp>
      <p:pic>
        <p:nvPicPr>
          <p:cNvPr id="10247" name="Picture 9" descr="streetst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3284538"/>
            <a:ext cx="4383087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7668914" cy="549275"/>
          </a:xfrm>
        </p:spPr>
        <p:txBody>
          <a:bodyPr/>
          <a:lstStyle/>
          <a:p>
            <a:r>
              <a:rPr lang="en-US" sz="3600" dirty="0" smtClean="0">
                <a:solidFill>
                  <a:srgbClr val="00B050"/>
                </a:solidFill>
              </a:rPr>
              <a:t>Informal Trading in </a:t>
            </a:r>
            <a:r>
              <a:rPr lang="en-US" sz="3600" dirty="0" err="1" smtClean="0">
                <a:solidFill>
                  <a:srgbClr val="00B050"/>
                </a:solidFill>
              </a:rPr>
              <a:t>Mangaung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A survey was conducted in the </a:t>
            </a:r>
            <a:r>
              <a:rPr lang="en-US" sz="2400" dirty="0" err="1" smtClean="0"/>
              <a:t>Mangaung</a:t>
            </a:r>
            <a:r>
              <a:rPr lang="en-US" sz="2400" dirty="0" smtClean="0"/>
              <a:t> municipality in the Free State.</a:t>
            </a:r>
          </a:p>
          <a:p>
            <a:r>
              <a:rPr lang="en-US" sz="2400" dirty="0" smtClean="0"/>
              <a:t>It found that:</a:t>
            </a:r>
          </a:p>
          <a:p>
            <a:r>
              <a:rPr lang="en-US" sz="2400" dirty="0" smtClean="0">
                <a:solidFill>
                  <a:srgbClr val="FF9900"/>
                </a:solidFill>
              </a:rPr>
              <a:t>30% </a:t>
            </a:r>
            <a:r>
              <a:rPr lang="en-US" sz="2400" dirty="0" smtClean="0"/>
              <a:t>of traders were women</a:t>
            </a:r>
          </a:p>
          <a:p>
            <a:r>
              <a:rPr lang="en-US" sz="2400" dirty="0" smtClean="0"/>
              <a:t>Age range was 18 – 64</a:t>
            </a:r>
          </a:p>
          <a:p>
            <a:r>
              <a:rPr lang="en-US" sz="2400" dirty="0" smtClean="0">
                <a:solidFill>
                  <a:srgbClr val="FF9900"/>
                </a:solidFill>
              </a:rPr>
              <a:t>31% </a:t>
            </a:r>
            <a:r>
              <a:rPr lang="en-US" sz="2400" dirty="0" smtClean="0"/>
              <a:t>had no secondary education</a:t>
            </a:r>
          </a:p>
          <a:p>
            <a:r>
              <a:rPr lang="en-US" sz="2400" dirty="0" smtClean="0">
                <a:solidFill>
                  <a:srgbClr val="FF9900"/>
                </a:solidFill>
              </a:rPr>
              <a:t>21% </a:t>
            </a:r>
            <a:r>
              <a:rPr lang="en-US" sz="2400" dirty="0" smtClean="0"/>
              <a:t>were also employed in the formal sector</a:t>
            </a:r>
          </a:p>
          <a:p>
            <a:r>
              <a:rPr lang="en-US" sz="2400" dirty="0" smtClean="0"/>
              <a:t>There was a wide range of occupations</a:t>
            </a:r>
          </a:p>
          <a:p>
            <a:r>
              <a:rPr lang="en-US" sz="2400" dirty="0" smtClean="0"/>
              <a:t>The traders earn an average of </a:t>
            </a:r>
            <a:r>
              <a:rPr lang="en-US" sz="2400" dirty="0" smtClean="0">
                <a:solidFill>
                  <a:srgbClr val="FF9900"/>
                </a:solidFill>
              </a:rPr>
              <a:t>R5 300 </a:t>
            </a:r>
            <a:r>
              <a:rPr lang="en-US" sz="2400" dirty="0" smtClean="0"/>
              <a:t>per month but this varies considerably.</a:t>
            </a:r>
          </a:p>
          <a:p>
            <a:r>
              <a:rPr lang="en-US" sz="2400" dirty="0" smtClean="0"/>
              <a:t>The highest earner was a </a:t>
            </a:r>
            <a:r>
              <a:rPr lang="en-US" sz="2400" dirty="0" err="1" smtClean="0"/>
              <a:t>shebeen</a:t>
            </a:r>
            <a:r>
              <a:rPr lang="en-US" sz="2400" dirty="0" smtClean="0"/>
              <a:t> operator who made </a:t>
            </a:r>
            <a:r>
              <a:rPr lang="en-US" sz="2400" dirty="0" smtClean="0">
                <a:solidFill>
                  <a:srgbClr val="FF9900"/>
                </a:solidFill>
              </a:rPr>
              <a:t>R90 000 </a:t>
            </a:r>
            <a:r>
              <a:rPr lang="en-US" sz="2400" dirty="0" smtClean="0"/>
              <a:t>a month.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6516687" cy="549275"/>
          </a:xfrm>
        </p:spPr>
        <p:txBody>
          <a:bodyPr/>
          <a:lstStyle/>
          <a:p>
            <a:r>
              <a:rPr lang="en-US" sz="3600" dirty="0" err="1" smtClean="0">
                <a:solidFill>
                  <a:srgbClr val="00B050"/>
                </a:solidFill>
              </a:rPr>
              <a:t>Mangaung</a:t>
            </a:r>
            <a:r>
              <a:rPr lang="en-US" sz="3600" dirty="0" smtClean="0">
                <a:solidFill>
                  <a:srgbClr val="00B050"/>
                </a:solidFill>
              </a:rPr>
              <a:t> Informal Traders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r>
              <a:rPr lang="en-US" dirty="0" smtClean="0"/>
              <a:t>Agriculture is aided by informal traders, as </a:t>
            </a:r>
            <a:r>
              <a:rPr lang="en-US" dirty="0" smtClean="0">
                <a:solidFill>
                  <a:srgbClr val="FF9900"/>
                </a:solidFill>
              </a:rPr>
              <a:t>hawkers</a:t>
            </a:r>
            <a:r>
              <a:rPr lang="en-US" dirty="0" smtClean="0"/>
              <a:t> buy nearly half of the potatoes traded on markets and a quarter of all market produce in </a:t>
            </a:r>
            <a:r>
              <a:rPr lang="en-US" dirty="0" err="1" smtClean="0"/>
              <a:t>Mangaung</a:t>
            </a:r>
            <a:r>
              <a:rPr lang="en-US" dirty="0" smtClean="0"/>
              <a:t>. This share is growing by 2%.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40%</a:t>
            </a:r>
            <a:r>
              <a:rPr lang="en-US" dirty="0" smtClean="0"/>
              <a:t> of Coca Cola sales in South Africa are generated by informal traders.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4149080"/>
            <a:ext cx="1902117" cy="260321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Division of Informal jobs</a:t>
            </a:r>
            <a:endParaRPr lang="en-US" dirty="0">
              <a:solidFill>
                <a:srgbClr val="00B050"/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07531101"/>
              </p:ext>
            </p:extLst>
          </p:nvPr>
        </p:nvGraphicFramePr>
        <p:xfrm>
          <a:off x="251520" y="764704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71550" y="841375"/>
            <a:ext cx="806450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Concepts and characteristics of informal sector employment.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folHlink"/>
                </a:solidFill>
              </a:rPr>
              <a:t>Reasons for high informal sector employment in South Africa</a:t>
            </a:r>
            <a:endParaRPr lang="en-GB" dirty="0">
              <a:solidFill>
                <a:schemeClr val="folHlink"/>
              </a:solidFill>
            </a:endParaRP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Case studies from three informal sector contexts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b="1" dirty="0" smtClean="0">
                <a:solidFill>
                  <a:srgbClr val="FFC000"/>
                </a:solidFill>
              </a:rPr>
              <a:t>Challenges facing South Africa’s informal sector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10243" name="Picture 4" descr="KS4_GEOGRAPHY_p2"/>
          <p:cNvPicPr>
            <a:picLocks noChangeAspect="1" noChangeArrowheads="1"/>
          </p:cNvPicPr>
          <p:nvPr/>
        </p:nvPicPr>
        <p:blipFill>
          <a:blip r:embed="rId3" cstate="print"/>
          <a:srcRect r="90157"/>
          <a:stretch>
            <a:fillRect/>
          </a:stretch>
        </p:blipFill>
        <p:spPr bwMode="auto">
          <a:xfrm>
            <a:off x="0" y="0"/>
            <a:ext cx="90011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5"/>
          <p:cNvSpPr txBox="1">
            <a:spLocks noChangeArrowheads="1"/>
          </p:cNvSpPr>
          <p:nvPr/>
        </p:nvSpPr>
        <p:spPr bwMode="auto">
          <a:xfrm rot="-5400000">
            <a:off x="-2228850" y="2884488"/>
            <a:ext cx="5329237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FFFFFF"/>
                </a:solidFill>
              </a:rPr>
              <a:t>Learning objectives</a:t>
            </a:r>
            <a:endParaRPr lang="en-US" sz="3600" b="1">
              <a:solidFill>
                <a:srgbClr val="FFFFFF"/>
              </a:solidFill>
            </a:endParaRPr>
          </a:p>
        </p:txBody>
      </p:sp>
      <p:pic>
        <p:nvPicPr>
          <p:cNvPr id="10245" name="Picture 6" descr="back_btn_colour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63" y="6078538"/>
            <a:ext cx="6381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8"/>
          <p:cNvSpPr>
            <a:spLocks noGrp="1" noChangeArrowheads="1"/>
          </p:cNvSpPr>
          <p:nvPr>
            <p:ph type="title"/>
          </p:nvPr>
        </p:nvSpPr>
        <p:spPr>
          <a:xfrm>
            <a:off x="791344" y="23814"/>
            <a:ext cx="7885112" cy="8175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latin typeface="AlphabetBold" pitchFamily="2" charset="0"/>
              </a:rPr>
              <a:t>        </a:t>
            </a:r>
            <a:r>
              <a:rPr lang="en-GB" sz="4000" dirty="0" smtClean="0">
                <a:solidFill>
                  <a:srgbClr val="00B050"/>
                </a:solidFill>
              </a:rPr>
              <a:t>Informal Sector</a:t>
            </a:r>
          </a:p>
        </p:txBody>
      </p:sp>
      <p:pic>
        <p:nvPicPr>
          <p:cNvPr id="10247" name="Picture 9" descr="streetst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3284538"/>
            <a:ext cx="4383087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44450"/>
            <a:ext cx="8388994" cy="549275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Challenges facing the Informal Sector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People earn </a:t>
            </a:r>
            <a:r>
              <a:rPr lang="en-US" sz="2400" dirty="0" smtClean="0">
                <a:solidFill>
                  <a:srgbClr val="FF9900"/>
                </a:solidFill>
              </a:rPr>
              <a:t>less income</a:t>
            </a:r>
            <a:r>
              <a:rPr lang="en-US" sz="2400" dirty="0" smtClean="0"/>
              <a:t>, which is irregular and variable.</a:t>
            </a:r>
          </a:p>
          <a:p>
            <a:r>
              <a:rPr lang="en-US" sz="2400" dirty="0" smtClean="0"/>
              <a:t>Businesses lack the potential for </a:t>
            </a:r>
            <a:r>
              <a:rPr lang="en-US" sz="2400" dirty="0" smtClean="0">
                <a:solidFill>
                  <a:srgbClr val="FF9900"/>
                </a:solidFill>
              </a:rPr>
              <a:t>growth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Limited access to raw </a:t>
            </a:r>
            <a:r>
              <a:rPr lang="en-US" sz="2400" dirty="0" smtClean="0">
                <a:solidFill>
                  <a:srgbClr val="FF9900"/>
                </a:solidFill>
              </a:rPr>
              <a:t>materials and funding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Usually outdoors no matter the conditions.</a:t>
            </a:r>
          </a:p>
          <a:p>
            <a:r>
              <a:rPr lang="en-US" sz="2400" dirty="0" smtClean="0"/>
              <a:t>People have little time or incentive to </a:t>
            </a:r>
            <a:r>
              <a:rPr lang="en-US" sz="2400" dirty="0" smtClean="0">
                <a:solidFill>
                  <a:srgbClr val="FF9900"/>
                </a:solidFill>
              </a:rPr>
              <a:t>improve</a:t>
            </a:r>
            <a:r>
              <a:rPr lang="en-US" sz="2400" dirty="0" smtClean="0"/>
              <a:t> their </a:t>
            </a:r>
            <a:r>
              <a:rPr lang="en-US" sz="2400" dirty="0" smtClean="0">
                <a:solidFill>
                  <a:srgbClr val="FF9900"/>
                </a:solidFill>
              </a:rPr>
              <a:t>education or training.</a:t>
            </a:r>
          </a:p>
          <a:p>
            <a:r>
              <a:rPr lang="en-US" sz="2400" dirty="0" smtClean="0"/>
              <a:t>Many have diseases, and as work gets tougher they start to struggle.</a:t>
            </a:r>
          </a:p>
          <a:p>
            <a:r>
              <a:rPr lang="en-US" sz="2400" dirty="0" smtClean="0"/>
              <a:t>Many foods and goods are sold off the </a:t>
            </a:r>
            <a:r>
              <a:rPr lang="en-US" sz="2400" dirty="0" smtClean="0">
                <a:solidFill>
                  <a:srgbClr val="FF9900"/>
                </a:solidFill>
              </a:rPr>
              <a:t>pavement </a:t>
            </a:r>
            <a:r>
              <a:rPr lang="en-US" sz="2400" dirty="0" smtClean="0"/>
              <a:t>which is extremely unhygienic and unhealthy.</a:t>
            </a:r>
          </a:p>
          <a:p>
            <a:r>
              <a:rPr lang="en-US" sz="2400" dirty="0" smtClean="0"/>
              <a:t>Many of the informal workers are subject to </a:t>
            </a:r>
            <a:r>
              <a:rPr lang="en-US" sz="2400" dirty="0" smtClean="0">
                <a:solidFill>
                  <a:srgbClr val="FF9900"/>
                </a:solidFill>
              </a:rPr>
              <a:t>xenophobia</a:t>
            </a:r>
            <a:r>
              <a:rPr lang="en-US" sz="2400" dirty="0" smtClean="0"/>
              <a:t> because they are foreign.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Challenges facing the Informal Sector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Many people in the informal sector have no other choice, they have </a:t>
            </a:r>
            <a:r>
              <a:rPr lang="en-US" dirty="0" smtClean="0">
                <a:solidFill>
                  <a:srgbClr val="FF9900"/>
                </a:solidFill>
              </a:rPr>
              <a:t>no money </a:t>
            </a:r>
            <a:r>
              <a:rPr lang="en-US" dirty="0" smtClean="0"/>
              <a:t>or can’t find a job anywhere for numerous reasons and so have to work in the informal sector.</a:t>
            </a:r>
          </a:p>
          <a:p>
            <a:r>
              <a:rPr lang="en-US" dirty="0" smtClean="0"/>
              <a:t>Many of the foreigners that come to South Africa for brighter futures end up in the informal sector because nobody will give them a </a:t>
            </a:r>
            <a:r>
              <a:rPr lang="en-US" dirty="0" smtClean="0">
                <a:solidFill>
                  <a:srgbClr val="FF9900"/>
                </a:solidFill>
              </a:rPr>
              <a:t>job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sector is continuously growing and needs to be halted.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4653136"/>
            <a:ext cx="5297883" cy="220486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cuments\GR 12 FOTO'S\INFORMAL ACTIVITIES\informal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964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Time to think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39938" name="Picture 2" descr="http://urbanafrica.net/sites/default/files/styles/scalecrop-704x420/public/informal_trade_south_africa.jpg?itok=jOqs_g0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5409456" cy="322723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4293096"/>
            <a:ext cx="78903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can we make an influence in helping people in</a:t>
            </a:r>
          </a:p>
          <a:p>
            <a:r>
              <a:rPr lang="en-US" dirty="0" smtClean="0"/>
              <a:t>the informal sector receive proper education and training</a:t>
            </a:r>
          </a:p>
          <a:p>
            <a:r>
              <a:rPr lang="en-US" dirty="0" smtClean="0"/>
              <a:t>or give them the opportunity to fairly apply for a job in </a:t>
            </a:r>
          </a:p>
          <a:p>
            <a:r>
              <a:rPr lang="en-US" dirty="0" smtClean="0"/>
              <a:t>the formal sector?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5" descr="thats-all-fol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84"/>
            <a:ext cx="91336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82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7"/>
          <p:cNvSpPr txBox="1">
            <a:spLocks noChangeArrowheads="1"/>
          </p:cNvSpPr>
          <p:nvPr/>
        </p:nvSpPr>
        <p:spPr bwMode="auto">
          <a:xfrm>
            <a:off x="73025" y="765175"/>
            <a:ext cx="9036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Most LEDC cities have grown rapidly and the number of people is often far greater than the jobs that are available.</a:t>
            </a:r>
          </a:p>
        </p:txBody>
      </p:sp>
      <p:pic>
        <p:nvPicPr>
          <p:cNvPr id="11267" name="Picture 8" descr="building SF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733550"/>
            <a:ext cx="3649662" cy="342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9"/>
          <p:cNvSpPr>
            <a:spLocks noGrp="1" noChangeArrowheads="1"/>
          </p:cNvSpPr>
          <p:nvPr>
            <p:ph type="title"/>
          </p:nvPr>
        </p:nvSpPr>
        <p:spPr>
          <a:xfrm>
            <a:off x="71438" y="44450"/>
            <a:ext cx="7669212" cy="549275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solidFill>
                  <a:srgbClr val="00B050"/>
                </a:solidFill>
              </a:rPr>
              <a:t>What are the formal and informal sectors?</a:t>
            </a: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4572000" y="5189538"/>
            <a:ext cx="33845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</a:t>
            </a:r>
            <a:r>
              <a:rPr lang="en-GB" b="1">
                <a:solidFill>
                  <a:srgbClr val="FF6600"/>
                </a:solidFill>
              </a:rPr>
              <a:t>formal sector</a:t>
            </a:r>
            <a:r>
              <a:rPr lang="en-GB"/>
              <a:t> is controlled by the government and large companies.</a:t>
            </a:r>
            <a:endParaRPr lang="en-US"/>
          </a:p>
        </p:txBody>
      </p:sp>
      <p:pic>
        <p:nvPicPr>
          <p:cNvPr id="11270" name="Picture 11" descr="streetstall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6510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107950" y="4540250"/>
            <a:ext cx="43211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People therefore have to find work for themselves. This is called the </a:t>
            </a:r>
            <a:r>
              <a:rPr lang="en-GB" b="1">
                <a:solidFill>
                  <a:srgbClr val="FF6600"/>
                </a:solidFill>
              </a:rPr>
              <a:t>informal sector</a:t>
            </a:r>
            <a:r>
              <a:rPr lang="en-GB"/>
              <a:t> of employment.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0" grpId="0"/>
      <p:bldP spid="409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GR 12 FOTO'S\INFORMAL SETTLEMENTS\informal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767" y="3833876"/>
            <a:ext cx="4512154" cy="301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cuments\GR 12 FOTO'S\INFORMAL SETTLEMENTS\informal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8584"/>
            <a:ext cx="3694452" cy="276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cuments\GR 12 FOTO'S\INFORMAL SETTLEMENTS\informal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398" y="-3721"/>
            <a:ext cx="3462602" cy="346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ocuments\GR 12 FOTO'S\INFORMAL SETTLEMENTS\informal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551"/>
            <a:ext cx="3832247" cy="287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3516" y="285293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ZA" dirty="0" smtClean="0">
                <a:solidFill>
                  <a:prstClr val="black"/>
                </a:solidFill>
                <a:latin typeface="Calibri"/>
              </a:rPr>
              <a:t>Petty trade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ZA" dirty="0" smtClean="0">
                <a:solidFill>
                  <a:prstClr val="black"/>
                </a:solidFill>
                <a:latin typeface="Calibri"/>
              </a:rPr>
              <a:t>Casual employment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Z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3516" y="636585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ZA" dirty="0" err="1" smtClean="0">
                <a:solidFill>
                  <a:prstClr val="black"/>
                </a:solidFill>
                <a:latin typeface="Calibri"/>
              </a:rPr>
              <a:t>Spaza</a:t>
            </a:r>
            <a:r>
              <a:rPr lang="en-ZA" dirty="0" smtClean="0">
                <a:solidFill>
                  <a:prstClr val="black"/>
                </a:solidFill>
                <a:latin typeface="Calibri"/>
              </a:rPr>
              <a:t> shops</a:t>
            </a:r>
            <a:endParaRPr lang="en-Z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2245" y="692697"/>
            <a:ext cx="2035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ZA" dirty="0" smtClean="0">
                <a:solidFill>
                  <a:prstClr val="black"/>
                </a:solidFill>
                <a:latin typeface="Calibri"/>
              </a:rPr>
              <a:t>Street traders</a:t>
            </a:r>
            <a:endParaRPr lang="en-Z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4452" y="3351404"/>
            <a:ext cx="3973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ZA" dirty="0" smtClean="0">
                <a:solidFill>
                  <a:prstClr val="black"/>
                </a:solidFill>
                <a:latin typeface="Calibri"/>
              </a:rPr>
              <a:t>Self-appointed tourist guides</a:t>
            </a:r>
            <a:endParaRPr lang="en-ZA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06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 smtClean="0">
                <a:solidFill>
                  <a:srgbClr val="00B050"/>
                </a:solidFill>
              </a:rPr>
              <a:t>Formal and informal employment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6309320"/>
            <a:ext cx="590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/>
              <a:t>Source: </a:t>
            </a:r>
            <a:r>
              <a:rPr lang="en-ZA" sz="1200" b="1" dirty="0" err="1" smtClean="0"/>
              <a:t>Boardworks</a:t>
            </a:r>
            <a:r>
              <a:rPr lang="en-ZA" sz="1200" b="1" dirty="0" smtClean="0"/>
              <a:t> software</a:t>
            </a:r>
            <a:endParaRPr lang="en-ZA" sz="1200" b="1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5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51520" y="623914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>
          <a:xfrm>
            <a:off x="71438" y="44450"/>
            <a:ext cx="7596187" cy="549275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solidFill>
                  <a:srgbClr val="00B050"/>
                </a:solidFill>
              </a:rPr>
              <a:t>Formal and informal employment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6309320"/>
            <a:ext cx="590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/>
              <a:t>Source: </a:t>
            </a:r>
            <a:r>
              <a:rPr lang="en-ZA" sz="1200" b="1" dirty="0" err="1" smtClean="0"/>
              <a:t>Boardworks</a:t>
            </a:r>
            <a:r>
              <a:rPr lang="en-ZA" sz="1200" b="1" dirty="0" smtClean="0"/>
              <a:t> software</a:t>
            </a:r>
            <a:endParaRPr lang="en-ZA" sz="1200" b="1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9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KS4_GEOGRAPHY_p2"/>
          <p:cNvPicPr>
            <a:picLocks noChangeAspect="1" noChangeArrowheads="1"/>
          </p:cNvPicPr>
          <p:nvPr/>
        </p:nvPicPr>
        <p:blipFill>
          <a:blip r:embed="rId2" cstate="print"/>
          <a:srcRect r="90157"/>
          <a:stretch>
            <a:fillRect/>
          </a:stretch>
        </p:blipFill>
        <p:spPr bwMode="auto">
          <a:xfrm>
            <a:off x="0" y="0"/>
            <a:ext cx="90011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 rot="-5400000">
            <a:off x="-2228850" y="2884488"/>
            <a:ext cx="5329237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FFFFFF"/>
                </a:solidFill>
              </a:rPr>
              <a:t>Key ideas</a:t>
            </a:r>
            <a:endParaRPr lang="en-US" sz="3600" b="1">
              <a:solidFill>
                <a:srgbClr val="FFFFFF"/>
              </a:solidFill>
            </a:endParaRPr>
          </a:p>
        </p:txBody>
      </p:sp>
      <p:pic>
        <p:nvPicPr>
          <p:cNvPr id="17412" name="Picture 5" descr="back_btn_colour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3" y="6078538"/>
            <a:ext cx="6381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6"/>
          <p:cNvSpPr>
            <a:spLocks noGrp="1" noChangeArrowheads="1"/>
          </p:cNvSpPr>
          <p:nvPr>
            <p:ph type="title"/>
          </p:nvPr>
        </p:nvSpPr>
        <p:spPr>
          <a:xfrm>
            <a:off x="773460" y="70967"/>
            <a:ext cx="7885112" cy="693737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solidFill>
                  <a:srgbClr val="00B050"/>
                </a:solidFill>
              </a:rPr>
              <a:t>        Industry in LEDCs</a:t>
            </a:r>
          </a:p>
        </p:txBody>
      </p:sp>
      <p:sp>
        <p:nvSpPr>
          <p:cNvPr id="17414" name="Rectangle 9"/>
          <p:cNvSpPr>
            <a:spLocks noChangeArrowheads="1"/>
          </p:cNvSpPr>
          <p:nvPr/>
        </p:nvSpPr>
        <p:spPr bwMode="auto">
          <a:xfrm>
            <a:off x="8426450" y="6092825"/>
            <a:ext cx="684213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827088" y="765175"/>
            <a:ext cx="8316912" cy="37117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 eaLnBrk="1" hangingPunct="1">
              <a:buFontTx/>
              <a:buBlip>
                <a:blip r:embed="rId4"/>
              </a:buBlip>
            </a:pPr>
            <a:r>
              <a:rPr lang="en-GB" dirty="0">
                <a:solidFill>
                  <a:schemeClr val="folHlink"/>
                </a:solidFill>
              </a:rPr>
              <a:t>The </a:t>
            </a:r>
            <a:r>
              <a:rPr lang="en-GB" b="1" dirty="0">
                <a:solidFill>
                  <a:srgbClr val="FF6600"/>
                </a:solidFill>
              </a:rPr>
              <a:t>informal sector</a:t>
            </a:r>
            <a:r>
              <a:rPr lang="en-GB" dirty="0">
                <a:solidFill>
                  <a:schemeClr val="folHlink"/>
                </a:solidFill>
              </a:rPr>
              <a:t> of employment is created by people finding work for themselves. This is usually due to the rapid growth of LEDC cities. Some examples of jobs are scrap collectors, street entertainers and </a:t>
            </a:r>
            <a:r>
              <a:rPr lang="en-GB" dirty="0" smtClean="0">
                <a:solidFill>
                  <a:schemeClr val="folHlink"/>
                </a:solidFill>
              </a:rPr>
              <a:t>shoe shiners</a:t>
            </a:r>
            <a:r>
              <a:rPr lang="en-GB" dirty="0">
                <a:solidFill>
                  <a:schemeClr val="folHlink"/>
                </a:solidFill>
              </a:rPr>
              <a:t>.</a:t>
            </a:r>
          </a:p>
          <a:p>
            <a:pPr marL="271463" indent="-271463" eaLnBrk="1" hangingPunct="1">
              <a:lnSpc>
                <a:spcPct val="50000"/>
              </a:lnSpc>
            </a:pPr>
            <a:endParaRPr lang="en-GB" dirty="0">
              <a:solidFill>
                <a:schemeClr val="folHlink"/>
              </a:solidFill>
            </a:endParaRPr>
          </a:p>
          <a:p>
            <a:pPr marL="271463" indent="-271463" eaLnBrk="1" hangingPunct="1">
              <a:buFontTx/>
              <a:buBlip>
                <a:blip r:embed="rId4"/>
              </a:buBlip>
            </a:pPr>
            <a:r>
              <a:rPr lang="en-GB" dirty="0">
                <a:solidFill>
                  <a:schemeClr val="folHlink"/>
                </a:solidFill>
              </a:rPr>
              <a:t>The </a:t>
            </a:r>
            <a:r>
              <a:rPr lang="en-GB" b="1" dirty="0">
                <a:solidFill>
                  <a:srgbClr val="FF6600"/>
                </a:solidFill>
              </a:rPr>
              <a:t>formal sector</a:t>
            </a:r>
            <a:r>
              <a:rPr lang="en-GB" dirty="0">
                <a:solidFill>
                  <a:schemeClr val="folHlink"/>
                </a:solidFill>
              </a:rPr>
              <a:t> of employment is controlled by the government and large companies. Some examples of jobs are factory workers, shop assistants and nurses.</a:t>
            </a:r>
          </a:p>
          <a:p>
            <a:pPr marL="271463" indent="-271463" eaLnBrk="1" hangingPunct="1">
              <a:lnSpc>
                <a:spcPct val="50000"/>
              </a:lnSpc>
            </a:pPr>
            <a:endParaRPr lang="en-GB" dirty="0">
              <a:solidFill>
                <a:schemeClr val="folHlink"/>
              </a:solidFill>
            </a:endParaRPr>
          </a:p>
          <a:p>
            <a:pPr marL="271463" indent="-271463" eaLnBrk="1" hangingPunct="1">
              <a:lnSpc>
                <a:spcPct val="80000"/>
              </a:lnSpc>
            </a:pPr>
            <a:endParaRPr lang="en-GB" dirty="0">
              <a:solidFill>
                <a:schemeClr val="folHlink"/>
              </a:solidFill>
            </a:endParaRPr>
          </a:p>
          <a:p>
            <a:pPr marL="271463" indent="-271463" eaLnBrk="1" hangingPunct="1">
              <a:buFontTx/>
              <a:buBlip>
                <a:blip r:embed="rId4"/>
              </a:buBlip>
            </a:pPr>
            <a:endParaRPr lang="en-GB" dirty="0">
              <a:solidFill>
                <a:schemeClr val="folHlink"/>
              </a:solidFill>
            </a:endParaRPr>
          </a:p>
        </p:txBody>
      </p:sp>
      <p:pic>
        <p:nvPicPr>
          <p:cNvPr id="104450" name="Picture 2" descr="http://2012books.lardbucket.org/books/regional-geography-of-the-world-globalization-people-and-places/section_10/edfe738ae993c80e4924ffde0d23f8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645024"/>
            <a:ext cx="6912768" cy="269748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5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50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Characteristics of informal Sector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23554" name="Picture 2" descr="C:\Users\bkilpin.DC-DOMAIN\AppData\Local\Microsoft\Windows\Temporary Internet Files\Content.Outlook\6QV7ZPCC\ima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93725"/>
            <a:ext cx="7272808" cy="594885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95041" y="5877272"/>
            <a:ext cx="20489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Source: Via </a:t>
            </a:r>
            <a:r>
              <a:rPr lang="en-US" sz="1100" dirty="0" err="1" smtClean="0"/>
              <a:t>Afrika</a:t>
            </a:r>
            <a:r>
              <a:rPr lang="en-US" sz="1100" dirty="0" smtClean="0"/>
              <a:t> Geography</a:t>
            </a:r>
            <a:endParaRPr lang="en-US" sz="11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59222" y="976214"/>
            <a:ext cx="806450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Concepts and characteristics of informal sector employment.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b="1" dirty="0" smtClean="0">
                <a:solidFill>
                  <a:srgbClr val="FF9900"/>
                </a:solidFill>
              </a:rPr>
              <a:t>Reasons for high informal sector employment in South Africa</a:t>
            </a:r>
            <a:endParaRPr lang="en-GB" b="1" dirty="0">
              <a:solidFill>
                <a:srgbClr val="FF9900"/>
              </a:solidFill>
            </a:endParaRP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Case studies from three informal sector contexts</a:t>
            </a:r>
          </a:p>
          <a:p>
            <a:pPr marL="271463" indent="-271463" eaLnBrk="1" hangingPunct="1">
              <a:buFontTx/>
              <a:buBlip>
                <a:blip r:embed="rId2"/>
              </a:buBlip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Challenges facing South Africa’s informal sector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43" name="Picture 4" descr="KS4_GEOGRAPHY_p2"/>
          <p:cNvPicPr>
            <a:picLocks noChangeAspect="1" noChangeArrowheads="1"/>
          </p:cNvPicPr>
          <p:nvPr/>
        </p:nvPicPr>
        <p:blipFill>
          <a:blip r:embed="rId3" cstate="print"/>
          <a:srcRect r="90157"/>
          <a:stretch>
            <a:fillRect/>
          </a:stretch>
        </p:blipFill>
        <p:spPr bwMode="auto">
          <a:xfrm>
            <a:off x="0" y="0"/>
            <a:ext cx="90011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5"/>
          <p:cNvSpPr txBox="1">
            <a:spLocks noChangeArrowheads="1"/>
          </p:cNvSpPr>
          <p:nvPr/>
        </p:nvSpPr>
        <p:spPr bwMode="auto">
          <a:xfrm rot="-5400000">
            <a:off x="-2228850" y="2884488"/>
            <a:ext cx="5329237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FFFFFF"/>
                </a:solidFill>
              </a:rPr>
              <a:t>Learning objectives</a:t>
            </a:r>
            <a:endParaRPr lang="en-US" sz="3600" b="1">
              <a:solidFill>
                <a:srgbClr val="FFFFFF"/>
              </a:solidFill>
            </a:endParaRPr>
          </a:p>
        </p:txBody>
      </p:sp>
      <p:pic>
        <p:nvPicPr>
          <p:cNvPr id="10245" name="Picture 6" descr="back_btn_colour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63" y="6078538"/>
            <a:ext cx="6381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8"/>
          <p:cNvSpPr>
            <a:spLocks noGrp="1" noChangeArrowheads="1"/>
          </p:cNvSpPr>
          <p:nvPr>
            <p:ph type="title"/>
          </p:nvPr>
        </p:nvSpPr>
        <p:spPr>
          <a:xfrm>
            <a:off x="791344" y="44624"/>
            <a:ext cx="7885112" cy="93159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latin typeface="AlphabetBold" pitchFamily="2" charset="0"/>
              </a:rPr>
              <a:t>        </a:t>
            </a:r>
            <a:r>
              <a:rPr lang="en-GB" sz="4000" dirty="0" smtClean="0">
                <a:solidFill>
                  <a:srgbClr val="00B050"/>
                </a:solidFill>
              </a:rPr>
              <a:t>Informal Sector</a:t>
            </a:r>
          </a:p>
        </p:txBody>
      </p:sp>
      <p:pic>
        <p:nvPicPr>
          <p:cNvPr id="10247" name="Picture 9" descr="streetst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3284538"/>
            <a:ext cx="4383087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1_Blank Presentation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33FF"/>
      </a:hlink>
      <a:folHlink>
        <a:srgbClr val="000066"/>
      </a:folHlink>
    </a:clrScheme>
    <a:fontScheme name="1_Blank Pres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FF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4552</TotalTime>
  <Words>847</Words>
  <Application>Microsoft Office PowerPoint</Application>
  <PresentationFormat>On-screen Show (4:3)</PresentationFormat>
  <Paragraphs>92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AlphabetBold</vt:lpstr>
      <vt:lpstr>Arial</vt:lpstr>
      <vt:lpstr>Calibri</vt:lpstr>
      <vt:lpstr>Times New Roman</vt:lpstr>
      <vt:lpstr>Verdana</vt:lpstr>
      <vt:lpstr>Wingdings</vt:lpstr>
      <vt:lpstr>1_Blank Presentation</vt:lpstr>
      <vt:lpstr>Office Theme</vt:lpstr>
      <vt:lpstr>1_Eclipse</vt:lpstr>
      <vt:lpstr>        Informal Sector</vt:lpstr>
      <vt:lpstr>PowerPoint Presentation</vt:lpstr>
      <vt:lpstr>What are the formal and informal sectors?</vt:lpstr>
      <vt:lpstr>PowerPoint Presentation</vt:lpstr>
      <vt:lpstr>Formal and informal employment</vt:lpstr>
      <vt:lpstr>Formal and informal employment</vt:lpstr>
      <vt:lpstr>        Industry in LEDCs</vt:lpstr>
      <vt:lpstr>Characteristics of informal Sector</vt:lpstr>
      <vt:lpstr>        Informal Sector</vt:lpstr>
      <vt:lpstr>Statistics on high Informal Employment</vt:lpstr>
      <vt:lpstr>Graphs</vt:lpstr>
      <vt:lpstr>Why are these stats so high?</vt:lpstr>
      <vt:lpstr>        Informal Sector</vt:lpstr>
      <vt:lpstr>Informal Trading in Mangaung</vt:lpstr>
      <vt:lpstr>Mangaung Informal Traders</vt:lpstr>
      <vt:lpstr>Division of Informal jobs</vt:lpstr>
      <vt:lpstr>        Informal Sector</vt:lpstr>
      <vt:lpstr>Challenges facing the Informal Sector</vt:lpstr>
      <vt:lpstr>Challenges facing the Informal Sector</vt:lpstr>
      <vt:lpstr>Time to think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Industry in LEDCs</dc:title>
  <dc:subject>KS4 Geography</dc:subject>
  <dc:creator>Boardworks Ltd</dc:creator>
  <cp:lastModifiedBy>Sams5</cp:lastModifiedBy>
  <cp:revision>173</cp:revision>
  <dcterms:created xsi:type="dcterms:W3CDTF">2001-09-09T14:26:25Z</dcterms:created>
  <dcterms:modified xsi:type="dcterms:W3CDTF">2018-02-02T06:57:30Z</dcterms:modified>
</cp:coreProperties>
</file>