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6" r:id="rId2"/>
    <p:sldId id="400" r:id="rId3"/>
    <p:sldId id="401" r:id="rId4"/>
    <p:sldId id="402" r:id="rId5"/>
    <p:sldId id="403" r:id="rId6"/>
    <p:sldId id="404" r:id="rId7"/>
    <p:sldId id="266" r:id="rId8"/>
    <p:sldId id="425" r:id="rId9"/>
    <p:sldId id="435" r:id="rId10"/>
    <p:sldId id="282" r:id="rId11"/>
    <p:sldId id="346" r:id="rId12"/>
    <p:sldId id="287" r:id="rId13"/>
    <p:sldId id="281" r:id="rId14"/>
    <p:sldId id="279" r:id="rId15"/>
    <p:sldId id="280" r:id="rId16"/>
    <p:sldId id="412" r:id="rId17"/>
    <p:sldId id="375" r:id="rId18"/>
    <p:sldId id="267" r:id="rId19"/>
    <p:sldId id="388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4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3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75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6913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2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9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78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38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1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9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8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2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0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2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9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4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A68E4F7-8CEE-42E8-A878-D9EA0E02921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70843-F2CA-4F50-A2A4-CEAAC2F88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34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>
            <a:extLst>
              <a:ext uri="{FF2B5EF4-FFF2-40B4-BE49-F238E27FC236}">
                <a16:creationId xmlns:a16="http://schemas.microsoft.com/office/drawing/2014/main" id="{8B750C20-8393-44F9-ABBE-5920C4FB51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6600" b="1"/>
              <a:t>GAUTENG / PWV</a:t>
            </a:r>
          </a:p>
        </p:txBody>
      </p:sp>
      <p:sp>
        <p:nvSpPr>
          <p:cNvPr id="93187" name="Rectangle 5">
            <a:extLst>
              <a:ext uri="{FF2B5EF4-FFF2-40B4-BE49-F238E27FC236}">
                <a16:creationId xmlns:a16="http://schemas.microsoft.com/office/drawing/2014/main" id="{E0E331A5-CA97-4279-A761-8F62628BFF2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4400"/>
              <a:t>THE MOTHER OF US ALL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5CABFCEE-C760-4962-8F4D-869E3E8989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1625"/>
            <a:ext cx="8305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/>
              <a:t>Factors Favouring Industry </a:t>
            </a:r>
            <a:br>
              <a:rPr lang="en-US" altLang="en-US" b="1"/>
            </a:br>
            <a:r>
              <a:rPr lang="en-US" altLang="en-US" b="1"/>
              <a:t>in Gauteng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1CC8CCDB-189D-4B12-B26E-649839C914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1524000"/>
            <a:ext cx="8229600" cy="5105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600"/>
              <a:t>Central position in SA</a:t>
            </a:r>
          </a:p>
          <a:p>
            <a:pPr eaLnBrk="1" hangingPunct="1"/>
            <a:r>
              <a:rPr lang="en-US" altLang="en-US" sz="3600"/>
              <a:t>Flat land</a:t>
            </a:r>
          </a:p>
          <a:p>
            <a:pPr eaLnBrk="1" hangingPunct="1"/>
            <a:r>
              <a:rPr lang="en-US" altLang="en-US" sz="3600"/>
              <a:t>Gold mining attracted skilled labour</a:t>
            </a:r>
          </a:p>
          <a:p>
            <a:pPr eaLnBrk="1" hangingPunct="1"/>
            <a:r>
              <a:rPr lang="en-US" altLang="en-US" sz="3600"/>
              <a:t>Water – TVTS, LHWP</a:t>
            </a:r>
          </a:p>
          <a:p>
            <a:pPr eaLnBrk="1" hangingPunct="1"/>
            <a:r>
              <a:rPr lang="en-US" altLang="en-US" sz="3600"/>
              <a:t>Electricity from Mpumalanga</a:t>
            </a:r>
          </a:p>
          <a:p>
            <a:pPr eaLnBrk="1" hangingPunct="1"/>
            <a:r>
              <a:rPr lang="en-US" altLang="en-US" sz="3600"/>
              <a:t>Better salaries</a:t>
            </a:r>
          </a:p>
          <a:p>
            <a:pPr eaLnBrk="1" hangingPunct="1"/>
            <a:r>
              <a:rPr lang="en-US" altLang="en-US" sz="3600"/>
              <a:t>Excellent infrastructure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B3854862-FA6B-4432-9389-504B36E7F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1"/>
            <a:ext cx="8610600" cy="1444625"/>
          </a:xfrm>
        </p:spPr>
        <p:txBody>
          <a:bodyPr/>
          <a:lstStyle/>
          <a:p>
            <a:pPr eaLnBrk="1" hangingPunct="1"/>
            <a:r>
              <a:rPr lang="en-US" altLang="en-US" sz="4000" b="1"/>
              <a:t>Factors Favouring Industry in</a:t>
            </a:r>
            <a:br>
              <a:rPr lang="en-US" altLang="en-US" sz="4000" b="1"/>
            </a:br>
            <a:r>
              <a:rPr lang="en-US" altLang="en-US" sz="4000" b="1"/>
              <a:t>                  Gauteng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EC380296-8361-47BE-A817-1B46F08845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3600" y="1524000"/>
            <a:ext cx="85344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200"/>
              <a:t>Raw materials close by; platinum, gold, maize, coal and iron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Transport links well established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Large local market – rural and African migration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Many technikons/uni’s/colleges to impart skills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Close to Harbour’s – Richards Bay, Durban and Maputo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DCF0FFB1-84D5-445F-B315-AD881E17E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6000" b="1"/>
              <a:t>Major Industries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5756BA3-4958-4D59-943A-35498EDB1B4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438400" y="1676400"/>
            <a:ext cx="4114800" cy="50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200" b="1" u="sng"/>
              <a:t>Major Industries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ESKOM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AECI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AFROX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ISCOR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SASOL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Food and beverages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Motor vehicles – market and steel </a:t>
            </a:r>
          </a:p>
        </p:txBody>
      </p:sp>
      <p:sp>
        <p:nvSpPr>
          <p:cNvPr id="104452" name="Rectangle 4">
            <a:extLst>
              <a:ext uri="{FF2B5EF4-FFF2-40B4-BE49-F238E27FC236}">
                <a16:creationId xmlns:a16="http://schemas.microsoft.com/office/drawing/2014/main" id="{9E589E64-7002-462D-B604-5C57015DA8B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477001" y="1676400"/>
            <a:ext cx="3730625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200" b="1" u="sng"/>
              <a:t>Major Services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Stock exchange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Banking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/>
              <a:t>IT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04B1ECE7-E783-487D-9834-AE541798A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1" y="301625"/>
            <a:ext cx="8074025" cy="1143000"/>
          </a:xfrm>
        </p:spPr>
        <p:txBody>
          <a:bodyPr/>
          <a:lstStyle/>
          <a:p>
            <a:pPr eaLnBrk="1" hangingPunct="1"/>
            <a:r>
              <a:rPr lang="en-US" altLang="en-US" sz="4800" b="1"/>
              <a:t>Over Centralisation Issues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29D365F8-C3B2-4CD6-A45F-90092264E6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4600" y="1600200"/>
            <a:ext cx="8001000" cy="5105400"/>
          </a:xfrm>
        </p:spPr>
        <p:txBody>
          <a:bodyPr/>
          <a:lstStyle/>
          <a:p>
            <a:pPr eaLnBrk="1" hangingPunct="1"/>
            <a:r>
              <a:rPr lang="en-US" altLang="en-US" sz="3200"/>
              <a:t>AKA Agglomeration</a:t>
            </a:r>
          </a:p>
          <a:p>
            <a:pPr eaLnBrk="1" hangingPunct="1"/>
            <a:r>
              <a:rPr lang="en-US" altLang="en-US" sz="3200"/>
              <a:t>Congestion</a:t>
            </a:r>
          </a:p>
          <a:p>
            <a:pPr eaLnBrk="1" hangingPunct="1"/>
            <a:r>
              <a:rPr lang="en-US" altLang="en-US" sz="3200"/>
              <a:t>Pollution – air, noise, land</a:t>
            </a:r>
          </a:p>
          <a:p>
            <a:pPr eaLnBrk="1" hangingPunct="1"/>
            <a:r>
              <a:rPr lang="en-US" altLang="en-US" sz="3200"/>
              <a:t>Insufficient housing</a:t>
            </a:r>
          </a:p>
          <a:p>
            <a:pPr eaLnBrk="1" hangingPunct="1"/>
            <a:r>
              <a:rPr lang="en-US" altLang="en-US" sz="3200"/>
              <a:t>Infrastructure becomes over used – power cuts</a:t>
            </a:r>
          </a:p>
          <a:p>
            <a:pPr eaLnBrk="1" hangingPunct="1"/>
            <a:r>
              <a:rPr lang="en-US" altLang="en-US" sz="3200"/>
              <a:t>Insufficient jobs-no money, squatter camps and crime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B01186C0-2580-4B53-BA5A-225FAE0AAA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30162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Mining’s contribution to JHB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FAD7E64F-B3F1-4747-8A3D-0DB024D2AE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62200" y="1524000"/>
            <a:ext cx="8153400" cy="5105400"/>
          </a:xfrm>
        </p:spPr>
        <p:txBody>
          <a:bodyPr/>
          <a:lstStyle/>
          <a:p>
            <a:pPr eaLnBrk="1" hangingPunct="1"/>
            <a:r>
              <a:rPr lang="en-US" altLang="en-US" sz="3200"/>
              <a:t>JHB 1886</a:t>
            </a:r>
          </a:p>
          <a:p>
            <a:pPr eaLnBrk="1" hangingPunct="1"/>
            <a:r>
              <a:rPr lang="en-US" altLang="en-US" sz="3200"/>
              <a:t>Brought people – towns established</a:t>
            </a:r>
          </a:p>
          <a:p>
            <a:pPr eaLnBrk="1" hangingPunct="1"/>
            <a:r>
              <a:rPr lang="en-US" altLang="en-US" sz="3200"/>
              <a:t>Supporting industries e.g. explosives, wood, clothing etc.</a:t>
            </a:r>
          </a:p>
          <a:p>
            <a:pPr eaLnBrk="1" hangingPunct="1"/>
            <a:r>
              <a:rPr lang="en-US" altLang="en-US" sz="3200"/>
              <a:t>Road and rail network</a:t>
            </a:r>
          </a:p>
          <a:p>
            <a:pPr eaLnBrk="1" hangingPunct="1"/>
            <a:r>
              <a:rPr lang="en-US" altLang="en-US" sz="3200"/>
              <a:t>Other infrastructural development – electricity, hospitals and schools, water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1F907F19-FF5A-46F2-BB33-78D69036E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301625"/>
            <a:ext cx="8077200" cy="1143000"/>
          </a:xfrm>
        </p:spPr>
        <p:txBody>
          <a:bodyPr/>
          <a:lstStyle/>
          <a:p>
            <a:pPr eaLnBrk="1" hangingPunct="1"/>
            <a:r>
              <a:rPr lang="en-US" altLang="en-US" sz="5400" b="1"/>
              <a:t>Mining and JHB today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7F8DC6B-CA5D-41B9-916B-203517CC88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38400" y="1524000"/>
            <a:ext cx="8077200" cy="5181600"/>
          </a:xfrm>
        </p:spPr>
        <p:txBody>
          <a:bodyPr/>
          <a:lstStyle/>
          <a:p>
            <a:pPr eaLnBrk="1" hangingPunct="1"/>
            <a:r>
              <a:rPr lang="en-US" altLang="en-US" sz="3200"/>
              <a:t>Many gold mines exhausted and closed</a:t>
            </a:r>
          </a:p>
          <a:p>
            <a:pPr eaLnBrk="1" hangingPunct="1"/>
            <a:r>
              <a:rPr lang="en-US" altLang="en-US" sz="3200"/>
              <a:t>Mines on edge of golden circle still successful</a:t>
            </a:r>
          </a:p>
          <a:p>
            <a:pPr eaLnBrk="1" hangingPunct="1"/>
            <a:r>
              <a:rPr lang="en-US" altLang="en-US" sz="3200"/>
              <a:t>Secondary industries are well entrenched</a:t>
            </a:r>
          </a:p>
          <a:p>
            <a:pPr eaLnBrk="1" hangingPunct="1"/>
            <a:r>
              <a:rPr lang="en-US" altLang="en-US" sz="3200"/>
              <a:t>Tertiary activities dominate e.g. business tourism, banking and selling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07C653FE-D8D3-4FE2-B0A2-19A3EF194C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6600" b="1"/>
              <a:t>Limpopo</a:t>
            </a:r>
          </a:p>
        </p:txBody>
      </p:sp>
      <p:pic>
        <p:nvPicPr>
          <p:cNvPr id="108547" name="Picture 5" descr="limpopo_map_may2006">
            <a:extLst>
              <a:ext uri="{FF2B5EF4-FFF2-40B4-BE49-F238E27FC236}">
                <a16:creationId xmlns:a16="http://schemas.microsoft.com/office/drawing/2014/main" id="{22A6F722-7D7E-4AA1-AF50-B34020079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4320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C0269F1E-2D78-4914-B4F3-DD0A301A30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1" y="228601"/>
            <a:ext cx="7313613" cy="6826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5400" b="1"/>
              <a:t>Limpopo</a:t>
            </a:r>
          </a:p>
        </p:txBody>
      </p:sp>
      <p:pic>
        <p:nvPicPr>
          <p:cNvPr id="109571" name="Picture 4" descr="Limpopo">
            <a:extLst>
              <a:ext uri="{FF2B5EF4-FFF2-40B4-BE49-F238E27FC236}">
                <a16:creationId xmlns:a16="http://schemas.microsoft.com/office/drawing/2014/main" id="{9718ED36-5383-4A95-B899-6A150EAE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4576AF0E-49A7-4B87-A250-2126109DB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6600" b="1"/>
              <a:t>Limpopo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D20E6FED-D94E-44FC-BC9E-ED9D41BBA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1981200"/>
            <a:ext cx="8153400" cy="4724400"/>
          </a:xfrm>
        </p:spPr>
        <p:txBody>
          <a:bodyPr/>
          <a:lstStyle/>
          <a:p>
            <a:pPr eaLnBrk="1" hangingPunct="1"/>
            <a:r>
              <a:rPr lang="en-US" altLang="en-US" sz="3200"/>
              <a:t>Kruger National Park, Waterberg, Nylsvlei (for birding) and hot springs (Warmbaths)</a:t>
            </a:r>
          </a:p>
          <a:p>
            <a:pPr eaLnBrk="1" hangingPunct="1"/>
            <a:r>
              <a:rPr lang="en-US" altLang="en-US" sz="3200"/>
              <a:t>Previous homelands – Lebowa, Venda, Gazankulu – little infrastructure, low level of education</a:t>
            </a:r>
          </a:p>
          <a:p>
            <a:pPr eaLnBrk="1" hangingPunct="1"/>
            <a:r>
              <a:rPr lang="en-US" altLang="en-US" sz="3200"/>
              <a:t>Farm tropical fruit near Phalaborwa, Copper mines</a:t>
            </a:r>
          </a:p>
        </p:txBody>
      </p:sp>
      <p:pic>
        <p:nvPicPr>
          <p:cNvPr id="110596" name="Picture 4" descr="limpopo-venues-giraffesbaobab">
            <a:extLst>
              <a:ext uri="{FF2B5EF4-FFF2-40B4-BE49-F238E27FC236}">
                <a16:creationId xmlns:a16="http://schemas.microsoft.com/office/drawing/2014/main" id="{520F008B-F368-4383-AED5-11B4E3F29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3276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DA750BDA-91A9-46A6-A63E-5415A76E1F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4013" y="0"/>
            <a:ext cx="7313612" cy="990600"/>
          </a:xfrm>
        </p:spPr>
        <p:txBody>
          <a:bodyPr/>
          <a:lstStyle/>
          <a:p>
            <a:pPr eaLnBrk="1" hangingPunct="1"/>
            <a:r>
              <a:rPr lang="en-US" altLang="en-US" sz="6000" b="1"/>
              <a:t>Mpumalanga</a:t>
            </a:r>
          </a:p>
        </p:txBody>
      </p:sp>
      <p:pic>
        <p:nvPicPr>
          <p:cNvPr id="111619" name="Picture 4" descr="mpumalanga_1">
            <a:extLst>
              <a:ext uri="{FF2B5EF4-FFF2-40B4-BE49-F238E27FC236}">
                <a16:creationId xmlns:a16="http://schemas.microsoft.com/office/drawing/2014/main" id="{8058D346-7F72-4D58-8208-47B857F32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 descr="gtgeol">
            <a:extLst>
              <a:ext uri="{FF2B5EF4-FFF2-40B4-BE49-F238E27FC236}">
                <a16:creationId xmlns:a16="http://schemas.microsoft.com/office/drawing/2014/main" id="{4E9E702E-8EE0-42D5-8B8E-896AA427C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25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4AEC4C2F-BBB7-4C94-A3A1-F78D9E2312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4013" y="0"/>
            <a:ext cx="7313612" cy="1143000"/>
          </a:xfrm>
        </p:spPr>
        <p:txBody>
          <a:bodyPr/>
          <a:lstStyle/>
          <a:p>
            <a:pPr eaLnBrk="1" hangingPunct="1"/>
            <a:r>
              <a:rPr lang="en-US" altLang="en-US" sz="6000" b="1"/>
              <a:t>Mpumalanga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C412120D-1C8E-46CE-B4EB-81591D1FB4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38400" y="1524000"/>
            <a:ext cx="8077200" cy="2209800"/>
          </a:xfrm>
        </p:spPr>
        <p:txBody>
          <a:bodyPr/>
          <a:lstStyle/>
          <a:p>
            <a:pPr eaLnBrk="1" hangingPunct="1"/>
            <a:r>
              <a:rPr lang="en-US" altLang="en-US" sz="3200"/>
              <a:t>“Powerhouse” of SA – generates 90% of SA’s energy by coal fired power stations – but coal is a non-renewable resource?</a:t>
            </a:r>
          </a:p>
        </p:txBody>
      </p:sp>
      <p:pic>
        <p:nvPicPr>
          <p:cNvPr id="112644" name="Picture 4" descr="pic5mpumlanga witbank">
            <a:extLst>
              <a:ext uri="{FF2B5EF4-FFF2-40B4-BE49-F238E27FC236}">
                <a16:creationId xmlns:a16="http://schemas.microsoft.com/office/drawing/2014/main" id="{72CE11DB-FB5D-4831-8A99-D2F1D5F3B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6629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gtluse">
            <a:extLst>
              <a:ext uri="{FF2B5EF4-FFF2-40B4-BE49-F238E27FC236}">
                <a16:creationId xmlns:a16="http://schemas.microsoft.com/office/drawing/2014/main" id="{4DF38AAF-E480-4A3F-9468-F5B6FD42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 descr="gtmorp">
            <a:extLst>
              <a:ext uri="{FF2B5EF4-FFF2-40B4-BE49-F238E27FC236}">
                <a16:creationId xmlns:a16="http://schemas.microsoft.com/office/drawing/2014/main" id="{BA03B1D4-2C5B-4BAF-A0A4-9FA434FE3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gtprun">
            <a:extLst>
              <a:ext uri="{FF2B5EF4-FFF2-40B4-BE49-F238E27FC236}">
                <a16:creationId xmlns:a16="http://schemas.microsoft.com/office/drawing/2014/main" id="{BBFA427F-720E-402A-91FF-73C72A584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gtrain">
            <a:extLst>
              <a:ext uri="{FF2B5EF4-FFF2-40B4-BE49-F238E27FC236}">
                <a16:creationId xmlns:a16="http://schemas.microsoft.com/office/drawing/2014/main" id="{D8EF50D2-43EF-4C20-B729-057608358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75F338B9-AC2B-4A72-8B9C-FFE948AED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8610600" cy="1143000"/>
          </a:xfrm>
        </p:spPr>
        <p:txBody>
          <a:bodyPr/>
          <a:lstStyle/>
          <a:p>
            <a:pPr eaLnBrk="1" hangingPunct="1"/>
            <a:r>
              <a:rPr lang="en-US" altLang="en-US" sz="6600" b="1"/>
              <a:t>Gauteng Fact Box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8684A74C-3186-4D36-A0B2-9523D310C3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38400" y="1524000"/>
            <a:ext cx="8077200" cy="5105400"/>
          </a:xfrm>
        </p:spPr>
        <p:txBody>
          <a:bodyPr/>
          <a:lstStyle/>
          <a:p>
            <a:pPr eaLnBrk="1" hangingPunct="1"/>
            <a:r>
              <a:rPr lang="en-US" altLang="en-US" sz="3200"/>
              <a:t>30% of  SA population</a:t>
            </a:r>
          </a:p>
          <a:p>
            <a:pPr eaLnBrk="1" hangingPunct="1"/>
            <a:r>
              <a:rPr lang="en-US" altLang="en-US" sz="3200"/>
              <a:t>370 people/km2</a:t>
            </a:r>
          </a:p>
          <a:p>
            <a:pPr eaLnBrk="1" hangingPunct="1"/>
            <a:r>
              <a:rPr lang="en-US" altLang="en-US" sz="3200"/>
              <a:t>97% urbanised – not necessarily civilized?</a:t>
            </a:r>
          </a:p>
          <a:p>
            <a:pPr eaLnBrk="1" hangingPunct="1"/>
            <a:r>
              <a:rPr lang="en-US" altLang="en-US" sz="3200"/>
              <a:t>70%of SA’s labour force</a:t>
            </a:r>
          </a:p>
          <a:p>
            <a:pPr eaLnBrk="1" hangingPunct="1"/>
            <a:r>
              <a:rPr lang="en-US" altLang="en-US" sz="3200"/>
              <a:t>22% contribution to mining sector</a:t>
            </a:r>
          </a:p>
          <a:p>
            <a:pPr eaLnBrk="1" hangingPunct="1"/>
            <a:r>
              <a:rPr lang="en-US" altLang="en-US" sz="3200"/>
              <a:t>38% of SA’s GDP</a:t>
            </a:r>
          </a:p>
          <a:p>
            <a:pPr eaLnBrk="1" hangingPunct="1"/>
            <a:r>
              <a:rPr lang="en-US" altLang="en-US" sz="3200"/>
              <a:t>1,4% of SA’s area		</a:t>
            </a:r>
            <a:r>
              <a:rPr lang="en-US" altLang="en-US" sz="1400"/>
              <a:t>The Star</a:t>
            </a:r>
            <a:r>
              <a:rPr lang="en-US" altLang="en-US" sz="1200"/>
              <a:t>, January 2003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3">
            <a:extLst>
              <a:ext uri="{FF2B5EF4-FFF2-40B4-BE49-F238E27FC236}">
                <a16:creationId xmlns:a16="http://schemas.microsoft.com/office/drawing/2014/main" id="{4D143F3F-2C01-43A9-96BD-74E8BF07C760}"/>
              </a:ext>
            </a:extLst>
          </p:cNvPr>
          <p:cNvPicPr>
            <a:picLocks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>
            <a:extLst>
              <a:ext uri="{FF2B5EF4-FFF2-40B4-BE49-F238E27FC236}">
                <a16:creationId xmlns:a16="http://schemas.microsoft.com/office/drawing/2014/main" id="{45E9B5C5-E87E-4712-B332-7D0E038A3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 t="13715" r="10156" b="8333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338</Words>
  <Application>Microsoft Office PowerPoint</Application>
  <PresentationFormat>Widescreen</PresentationFormat>
  <Paragraphs>64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Wingdings</vt:lpstr>
      <vt:lpstr>Wingdings 3</vt:lpstr>
      <vt:lpstr>Ion</vt:lpstr>
      <vt:lpstr>GAUTENG / PWV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Gauteng Fact Box</vt:lpstr>
      <vt:lpstr>PowerPoint Presentation</vt:lpstr>
      <vt:lpstr>PowerPoint Presentation</vt:lpstr>
      <vt:lpstr>Factors Favouring Industry  in Gauteng</vt:lpstr>
      <vt:lpstr>Factors Favouring Industry in                   Gauteng</vt:lpstr>
      <vt:lpstr>Major Industries</vt:lpstr>
      <vt:lpstr>Over Centralisation Issues</vt:lpstr>
      <vt:lpstr>Mining’s contribution to JHB</vt:lpstr>
      <vt:lpstr>Mining and JHB today</vt:lpstr>
      <vt:lpstr>Limpopo</vt:lpstr>
      <vt:lpstr>Limpopo</vt:lpstr>
      <vt:lpstr>Limpopo</vt:lpstr>
      <vt:lpstr>Mpumalanga</vt:lpstr>
      <vt:lpstr>Mpumalanga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GAUTENG / PWV</dc:title>
  <dc:creator>HybridTest1</dc:creator>
  <cp:lastModifiedBy>HybridTest1</cp:lastModifiedBy>
  <cp:revision>1</cp:revision>
  <dcterms:created xsi:type="dcterms:W3CDTF">2020-07-23T07:45:10Z</dcterms:created>
  <dcterms:modified xsi:type="dcterms:W3CDTF">2020-07-23T07:47:03Z</dcterms:modified>
</cp:coreProperties>
</file>